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6" r:id="rId12"/>
    <p:sldId id="267" r:id="rId13"/>
    <p:sldId id="265" r:id="rId14"/>
    <p:sldId id="268" r:id="rId15"/>
    <p:sldId id="269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hoe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hthoe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hthoe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hthoe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hthoe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Afgeronde rechthoe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Afgeronde rechthoe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hthoe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C849F6A-13A9-4D42-860E-2FA6DC3A7506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66766F2-CB98-4FB7-BBBC-92BD8CCE9C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9F6A-13A9-4D42-860E-2FA6DC3A7506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766F2-CB98-4FB7-BBBC-92BD8CCE9C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9F6A-13A9-4D42-860E-2FA6DC3A7506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766F2-CB98-4FB7-BBBC-92BD8CCE9C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9F6A-13A9-4D42-860E-2FA6DC3A7506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766F2-CB98-4FB7-BBBC-92BD8CCE9C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9F6A-13A9-4D42-860E-2FA6DC3A7506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766F2-CB98-4FB7-BBBC-92BD8CCE9C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9F6A-13A9-4D42-860E-2FA6DC3A7506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766F2-CB98-4FB7-BBBC-92BD8CCE9C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849F6A-13A9-4D42-860E-2FA6DC3A7506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66766F2-CB98-4FB7-BBBC-92BD8CCE9C92}" type="slidenum">
              <a:rPr lang="nl-NL" smtClean="0"/>
              <a:t>‹nr.›</a:t>
            </a:fld>
            <a:endParaRPr lang="nl-NL"/>
          </a:p>
        </p:txBody>
      </p:sp>
      <p:sp>
        <p:nvSpPr>
          <p:cNvPr id="28" name="Tijdelijke aanduiding voor voettekst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C849F6A-13A9-4D42-860E-2FA6DC3A7506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66766F2-CB98-4FB7-BBBC-92BD8CCE9C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9F6A-13A9-4D42-860E-2FA6DC3A7506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766F2-CB98-4FB7-BBBC-92BD8CCE9C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9F6A-13A9-4D42-860E-2FA6DC3A7506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766F2-CB98-4FB7-BBBC-92BD8CCE9C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9F6A-13A9-4D42-860E-2FA6DC3A7506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766F2-CB98-4FB7-BBBC-92BD8CCE9C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hoe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hthoe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hthoe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hthoe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hoe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Afgeronde rechthoe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Afgeronde rechthoe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hthoe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hthoe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hthoe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hthoe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hthoe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hthoe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C849F6A-13A9-4D42-860E-2FA6DC3A7506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66766F2-CB98-4FB7-BBBC-92BD8CCE9C9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LOOPBAAN, VITALITEIT, DUURZAAM INZETBAAR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Geen examenstof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978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Loopbaan……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233768"/>
          </a:xfrm>
        </p:spPr>
        <p:txBody>
          <a:bodyPr/>
          <a:lstStyle/>
          <a:p>
            <a:pPr>
              <a:buFontTx/>
              <a:buChar char="-"/>
            </a:pPr>
            <a:endParaRPr lang="nl-NL" sz="2000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1259632" y="1700808"/>
            <a:ext cx="0" cy="37444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1259632" y="5456860"/>
            <a:ext cx="56886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hoek 8"/>
          <p:cNvSpPr/>
          <p:nvPr/>
        </p:nvSpPr>
        <p:spPr>
          <a:xfrm>
            <a:off x="611560" y="1844824"/>
            <a:ext cx="432048" cy="36120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nl-NL" sz="1600" dirty="0" smtClean="0">
                <a:solidFill>
                  <a:schemeClr val="bg2">
                    <a:lumMod val="10000"/>
                  </a:schemeClr>
                </a:solidFill>
              </a:rPr>
              <a:t>motivatie</a:t>
            </a:r>
            <a:endParaRPr lang="nl-NL" sz="1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Rechthoek 9"/>
          <p:cNvSpPr/>
          <p:nvPr/>
        </p:nvSpPr>
        <p:spPr>
          <a:xfrm rot="5400000">
            <a:off x="4031940" y="3465004"/>
            <a:ext cx="432048" cy="48245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nl-NL" sz="1600" dirty="0" smtClean="0">
                <a:solidFill>
                  <a:schemeClr val="bg2">
                    <a:lumMod val="10000"/>
                  </a:schemeClr>
                </a:solidFill>
              </a:rPr>
              <a:t>Leeftijd / fasen</a:t>
            </a:r>
            <a:endParaRPr lang="nl-NL" sz="1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1" name="Vrije vorm 10"/>
          <p:cNvSpPr/>
          <p:nvPr/>
        </p:nvSpPr>
        <p:spPr>
          <a:xfrm>
            <a:off x="1276539" y="2235336"/>
            <a:ext cx="5336292" cy="3187690"/>
          </a:xfrm>
          <a:custGeom>
            <a:avLst/>
            <a:gdLst>
              <a:gd name="connsiteX0" fmla="*/ 0 w 5336292"/>
              <a:gd name="connsiteY0" fmla="*/ 3187690 h 3187690"/>
              <a:gd name="connsiteX1" fmla="*/ 977774 w 5336292"/>
              <a:gd name="connsiteY1" fmla="*/ 815682 h 3187690"/>
              <a:gd name="connsiteX2" fmla="*/ 2589291 w 5336292"/>
              <a:gd name="connsiteY2" fmla="*/ 82351 h 3187690"/>
              <a:gd name="connsiteX3" fmla="*/ 5006566 w 5336292"/>
              <a:gd name="connsiteY3" fmla="*/ 2517733 h 3187690"/>
              <a:gd name="connsiteX4" fmla="*/ 5251010 w 5336292"/>
              <a:gd name="connsiteY4" fmla="*/ 2771230 h 318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6292" h="3187690">
                <a:moveTo>
                  <a:pt x="0" y="3187690"/>
                </a:moveTo>
                <a:cubicBezTo>
                  <a:pt x="273112" y="2260464"/>
                  <a:pt x="546225" y="1333239"/>
                  <a:pt x="977774" y="815682"/>
                </a:cubicBezTo>
                <a:cubicBezTo>
                  <a:pt x="1409323" y="298125"/>
                  <a:pt x="1917826" y="-201324"/>
                  <a:pt x="2589291" y="82351"/>
                </a:cubicBezTo>
                <a:cubicBezTo>
                  <a:pt x="3260756" y="366026"/>
                  <a:pt x="4562946" y="2069586"/>
                  <a:pt x="5006566" y="2517733"/>
                </a:cubicBezTo>
                <a:cubicBezTo>
                  <a:pt x="5450186" y="2965879"/>
                  <a:pt x="5350598" y="2868554"/>
                  <a:pt x="5251010" y="277123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602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Loopbaan……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233768"/>
          </a:xfrm>
        </p:spPr>
        <p:txBody>
          <a:bodyPr/>
          <a:lstStyle/>
          <a:p>
            <a:pPr marL="109728" indent="0">
              <a:buNone/>
            </a:pPr>
            <a:r>
              <a:rPr lang="nl-NL" sz="2000" dirty="0" smtClean="0"/>
              <a:t>Wat achtergronden ……</a:t>
            </a:r>
          </a:p>
          <a:p>
            <a:pPr marL="109728" indent="0">
              <a:buNone/>
            </a:pPr>
            <a:endParaRPr lang="nl-NL" sz="2000" dirty="0"/>
          </a:p>
          <a:p>
            <a:pPr marL="109728" indent="0">
              <a:buNone/>
            </a:pPr>
            <a:r>
              <a:rPr lang="nl-NL" sz="2000" dirty="0" smtClean="0"/>
              <a:t>Het blijven “hangen” in een periode betekent :</a:t>
            </a:r>
          </a:p>
          <a:p>
            <a:pPr>
              <a:buFontTx/>
              <a:buChar char="-"/>
            </a:pPr>
            <a:r>
              <a:rPr lang="nl-NL" sz="2000" dirty="0" smtClean="0"/>
              <a:t>Frustratie / demotivatie medewerkers ( risico op uitval )</a:t>
            </a:r>
          </a:p>
          <a:p>
            <a:pPr>
              <a:buFontTx/>
              <a:buChar char="-"/>
            </a:pPr>
            <a:r>
              <a:rPr lang="nl-NL" sz="2000" dirty="0" smtClean="0"/>
              <a:t>Bijdrage aan de uitvoering van de organisatie neemt af ( je levert voor het bedrijf minder op )</a:t>
            </a:r>
          </a:p>
          <a:p>
            <a:pPr>
              <a:buFontTx/>
              <a:buChar char="-"/>
            </a:pPr>
            <a:r>
              <a:rPr lang="nl-NL" sz="2000" dirty="0" smtClean="0"/>
              <a:t>Verlies van arbeid.</a:t>
            </a:r>
          </a:p>
          <a:p>
            <a:pPr>
              <a:buFontTx/>
              <a:buChar char="-"/>
            </a:pPr>
            <a:endParaRPr lang="nl-NL" sz="2000" dirty="0"/>
          </a:p>
          <a:p>
            <a:pPr marL="109728" indent="0">
              <a:buNone/>
            </a:pPr>
            <a:endParaRPr lang="nl-NL" sz="2000" dirty="0" smtClean="0"/>
          </a:p>
          <a:p>
            <a:pPr marL="109728" indent="0">
              <a:buNone/>
            </a:pPr>
            <a:endParaRPr lang="nl-NL" sz="2000" dirty="0" smtClean="0"/>
          </a:p>
          <a:p>
            <a:pPr>
              <a:buFontTx/>
              <a:buChar char="-"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03202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Loopbaan……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233768"/>
          </a:xfrm>
        </p:spPr>
        <p:txBody>
          <a:bodyPr/>
          <a:lstStyle/>
          <a:p>
            <a:pPr marL="109728" indent="0">
              <a:buNone/>
            </a:pPr>
            <a:r>
              <a:rPr lang="nl-NL" sz="2000" dirty="0" smtClean="0"/>
              <a:t>Wat zie je in de dagelijkse gang van zaken.</a:t>
            </a:r>
          </a:p>
          <a:p>
            <a:pPr marL="109728" indent="0">
              <a:buNone/>
            </a:pPr>
            <a:endParaRPr lang="nl-NL" sz="2000" dirty="0"/>
          </a:p>
          <a:p>
            <a:pPr marL="109728" indent="0">
              <a:buNone/>
            </a:pPr>
            <a:r>
              <a:rPr lang="nl-NL" sz="2000" dirty="0" smtClean="0"/>
              <a:t>Mensen die blijven  hangen :</a:t>
            </a:r>
          </a:p>
          <a:p>
            <a:pPr>
              <a:buFontTx/>
              <a:buChar char="-"/>
            </a:pPr>
            <a:r>
              <a:rPr lang="nl-NL" sz="2000" dirty="0" smtClean="0"/>
              <a:t>Doen steeds hetzelfde werk. Blijven in hun “comfort zone”.</a:t>
            </a:r>
          </a:p>
          <a:p>
            <a:pPr>
              <a:buFontTx/>
              <a:buChar char="-"/>
            </a:pPr>
            <a:r>
              <a:rPr lang="nl-NL" sz="2000" dirty="0" smtClean="0"/>
              <a:t>Blijven in hetzelfde netwerk hangen ( steeds dezelfde collega’s met dezelfde verhalen )</a:t>
            </a:r>
          </a:p>
          <a:p>
            <a:pPr>
              <a:buFontTx/>
              <a:buChar char="-"/>
            </a:pPr>
            <a:r>
              <a:rPr lang="nl-NL" sz="2000" dirty="0" smtClean="0"/>
              <a:t>Vallen terug op ervaringen. Merken dat hun kennis/methoden niet meer past bij het nu.</a:t>
            </a:r>
          </a:p>
          <a:p>
            <a:pPr>
              <a:buFontTx/>
              <a:buChar char="-"/>
            </a:pPr>
            <a:r>
              <a:rPr lang="nl-NL" sz="2000" dirty="0" smtClean="0"/>
              <a:t>Merken dat er zaken gevraagd worden die ze geestelijk of fysiek niet meer aan kan.</a:t>
            </a:r>
            <a:endParaRPr lang="nl-NL" sz="2000" dirty="0"/>
          </a:p>
          <a:p>
            <a:pPr marL="109728" indent="0">
              <a:buNone/>
            </a:pPr>
            <a:endParaRPr lang="nl-NL" sz="2000" dirty="0" smtClean="0"/>
          </a:p>
          <a:p>
            <a:pPr marL="109728" indent="0">
              <a:buNone/>
            </a:pPr>
            <a:endParaRPr lang="nl-NL" sz="2000" dirty="0" smtClean="0"/>
          </a:p>
          <a:p>
            <a:pPr>
              <a:buFontTx/>
              <a:buChar char="-"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83265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Loopbaan……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233768"/>
          </a:xfrm>
        </p:spPr>
        <p:txBody>
          <a:bodyPr/>
          <a:lstStyle/>
          <a:p>
            <a:pPr marL="109728" indent="0">
              <a:buNone/>
            </a:pPr>
            <a:r>
              <a:rPr lang="nl-NL" sz="2000" dirty="0" smtClean="0"/>
              <a:t>Wat betekent dit …..</a:t>
            </a:r>
          </a:p>
          <a:p>
            <a:pPr>
              <a:buFontTx/>
              <a:buChar char="-"/>
            </a:pPr>
            <a:r>
              <a:rPr lang="nl-NL" sz="2000" dirty="0" smtClean="0"/>
              <a:t>Mensen doorlopen fases in hun loopbaan.</a:t>
            </a:r>
          </a:p>
          <a:p>
            <a:pPr>
              <a:buFontTx/>
              <a:buChar char="-"/>
            </a:pPr>
            <a:r>
              <a:rPr lang="nl-NL" sz="2000" dirty="0" smtClean="0"/>
              <a:t>Elke fase moet voldoende diepgang hebben</a:t>
            </a:r>
          </a:p>
          <a:p>
            <a:pPr>
              <a:buFontTx/>
              <a:buChar char="-"/>
            </a:pPr>
            <a:r>
              <a:rPr lang="nl-NL" sz="2000" dirty="0" smtClean="0"/>
              <a:t>Je moet dit proces zelf regelen. Je moet zelf bouwen aan je competentie (POP). Werkgever faciliteert, is zich bewust van het proces.</a:t>
            </a:r>
          </a:p>
          <a:p>
            <a:pPr>
              <a:buFontTx/>
              <a:buChar char="-"/>
            </a:pPr>
            <a:r>
              <a:rPr lang="nl-NL" sz="2000" dirty="0" smtClean="0"/>
              <a:t>Kernwaarden in de organisatie zijn leidend. Hier ligt het antwoord op gedrag. Structuur biedt geen antwoord hierop!</a:t>
            </a:r>
          </a:p>
          <a:p>
            <a:pPr>
              <a:buFontTx/>
              <a:buChar char="-"/>
            </a:pPr>
            <a:r>
              <a:rPr lang="nl-NL" sz="2000" dirty="0" smtClean="0"/>
              <a:t>Steeds meer ontstaan er netwerkorganisaties. De netwerkorganisatie kent een structuur waarin je mensen makkelijk kan overslaan. “Het” loopt niet meer via de oude paden. ( ik mail je wel direct…. )</a:t>
            </a:r>
          </a:p>
          <a:p>
            <a:pPr>
              <a:buFontTx/>
              <a:buChar char="-"/>
            </a:pPr>
            <a:r>
              <a:rPr lang="nl-NL" sz="2000" dirty="0" smtClean="0"/>
              <a:t>In je functie kan je doorgroeien. Het gaat niet altijd om een hogere positie ( meer geld ), maar om verbreding in je eigen functie. LET OP: FUNCTIEDIFFERENTIATIE ( binnen functies verschillende waardering )</a:t>
            </a:r>
          </a:p>
          <a:p>
            <a:pPr marL="109728" indent="0">
              <a:buNone/>
            </a:pPr>
            <a:endParaRPr lang="nl-NL" sz="2000" dirty="0"/>
          </a:p>
          <a:p>
            <a:pPr marL="109728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47170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Loopbaan……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233768"/>
          </a:xfrm>
        </p:spPr>
        <p:txBody>
          <a:bodyPr/>
          <a:lstStyle/>
          <a:p>
            <a:pPr marL="109728" indent="0">
              <a:buNone/>
            </a:pPr>
            <a:r>
              <a:rPr lang="nl-NL" sz="2000" dirty="0" smtClean="0"/>
              <a:t>Wat kan je doen…</a:t>
            </a:r>
          </a:p>
          <a:p>
            <a:pPr>
              <a:buFontTx/>
              <a:buChar char="-"/>
            </a:pPr>
            <a:r>
              <a:rPr lang="nl-NL" sz="2000" dirty="0" smtClean="0"/>
              <a:t>Signalen ( in gesprek blijven met elkaar )</a:t>
            </a:r>
          </a:p>
          <a:p>
            <a:pPr>
              <a:buFontTx/>
              <a:buChar char="-"/>
            </a:pPr>
            <a:r>
              <a:rPr lang="nl-NL" sz="2000" dirty="0" smtClean="0"/>
              <a:t>Begrijpen dat er perioden zijn in loopbaan</a:t>
            </a:r>
          </a:p>
          <a:p>
            <a:pPr>
              <a:buFontTx/>
              <a:buChar char="-"/>
            </a:pPr>
            <a:r>
              <a:rPr lang="nl-NL" sz="2000" dirty="0" smtClean="0"/>
              <a:t>Zoek uitdagingen in variatie werk ( functiedifferentiatie )</a:t>
            </a:r>
          </a:p>
          <a:p>
            <a:pPr>
              <a:buFontTx/>
              <a:buChar char="-"/>
            </a:pPr>
            <a:r>
              <a:rPr lang="nl-NL" sz="2000" dirty="0" smtClean="0"/>
              <a:t>Maak duidelijk dat medewerker een belangrijke rol heeft in zijn eigen competentie ontwikkeling.</a:t>
            </a:r>
          </a:p>
          <a:p>
            <a:pPr>
              <a:buFontTx/>
              <a:buChar char="-"/>
            </a:pPr>
            <a:r>
              <a:rPr lang="nl-NL" sz="2000" dirty="0" smtClean="0"/>
              <a:t>Bekijk het ook eens anders….. ( de medewerker die niet wil, wil wellicht meer dan je denkt ( zoek waar het probleem zit )).</a:t>
            </a:r>
          </a:p>
          <a:p>
            <a:pPr>
              <a:buFontTx/>
              <a:buChar char="-"/>
            </a:pPr>
            <a:r>
              <a:rPr lang="nl-NL" sz="2000" dirty="0" smtClean="0"/>
              <a:t>Regel vitaliteit in………</a:t>
            </a:r>
          </a:p>
          <a:p>
            <a:pPr>
              <a:buFontTx/>
              <a:buChar char="-"/>
            </a:pPr>
            <a:r>
              <a:rPr lang="nl-NL" sz="2000" dirty="0" smtClean="0"/>
              <a:t>Bedenk dat het werken met jaarcontracten verstorend kan werken op de “diepgang” per periode. Medewerker wordt hierin steeds belangrijker.</a:t>
            </a:r>
          </a:p>
          <a:p>
            <a:pPr>
              <a:buFontTx/>
              <a:buChar char="-"/>
            </a:pPr>
            <a:r>
              <a:rPr lang="nl-NL" sz="2000" dirty="0" smtClean="0"/>
              <a:t>Waardeer medewerkers en zorg dat je de successen viert.</a:t>
            </a:r>
            <a:endParaRPr lang="nl-NL" sz="2000" dirty="0"/>
          </a:p>
          <a:p>
            <a:pPr marL="109728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17367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Loopbaan……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233768"/>
          </a:xfrm>
        </p:spPr>
        <p:txBody>
          <a:bodyPr/>
          <a:lstStyle/>
          <a:p>
            <a:pPr marL="109728" indent="0">
              <a:buNone/>
            </a:pPr>
            <a:r>
              <a:rPr lang="nl-NL" sz="2000" dirty="0" smtClean="0"/>
              <a:t>HOE :</a:t>
            </a:r>
          </a:p>
          <a:p>
            <a:pPr marL="109728" indent="0">
              <a:buNone/>
            </a:pPr>
            <a:r>
              <a:rPr lang="nl-NL" sz="2000" dirty="0" smtClean="0"/>
              <a:t>Vanuit personeelsbeleid kan je de instrumenten inzetten :</a:t>
            </a:r>
          </a:p>
          <a:p>
            <a:r>
              <a:rPr lang="nl-NL" sz="2000" dirty="0" smtClean="0"/>
              <a:t>Functievorming : Maak functies breed / diepgang</a:t>
            </a:r>
          </a:p>
          <a:p>
            <a:r>
              <a:rPr lang="nl-NL" sz="2000" dirty="0" smtClean="0"/>
              <a:t>Personeelsplanning : Ken de competenties van de medewerkers en weet wat je als organisatie wil ( DOELEN )</a:t>
            </a:r>
          </a:p>
          <a:p>
            <a:r>
              <a:rPr lang="nl-NL" sz="2000" dirty="0" smtClean="0"/>
              <a:t>Functiewaardering : Perioden en eisen meenemen in waardering</a:t>
            </a:r>
          </a:p>
          <a:p>
            <a:r>
              <a:rPr lang="nl-NL" sz="2000" dirty="0" smtClean="0"/>
              <a:t>Introductie : Uitgebreid aandacht besteden, oog op nu en straks…</a:t>
            </a:r>
          </a:p>
          <a:p>
            <a:r>
              <a:rPr lang="nl-NL" sz="2000" dirty="0" smtClean="0"/>
              <a:t>Werving / selectie : besef van de perioden, selecteren op basis </a:t>
            </a:r>
            <a:r>
              <a:rPr lang="nl-NL" sz="2000" smtClean="0"/>
              <a:t>van perioden.</a:t>
            </a:r>
            <a:endParaRPr lang="nl-NL" sz="2000" dirty="0" smtClean="0"/>
          </a:p>
          <a:p>
            <a:r>
              <a:rPr lang="nl-NL" sz="2000" dirty="0" smtClean="0"/>
              <a:t>Loopbaanplanning : Bespreken met medewerkers, koppelen met doelen.</a:t>
            </a:r>
          </a:p>
          <a:p>
            <a:r>
              <a:rPr lang="nl-NL" sz="2000" dirty="0" smtClean="0"/>
              <a:t>Scholing : gericht op de afspraak in kader van loopbaan</a:t>
            </a:r>
          </a:p>
          <a:p>
            <a:r>
              <a:rPr lang="nl-NL" sz="2000" dirty="0" smtClean="0"/>
              <a:t>Beoordelen : zowel beoordeling als functioneringsgesprekken</a:t>
            </a:r>
          </a:p>
          <a:p>
            <a:r>
              <a:rPr lang="nl-NL" sz="2000" dirty="0" smtClean="0"/>
              <a:t>Werkoverleg : In team met elkaar bespreken</a:t>
            </a:r>
          </a:p>
          <a:p>
            <a:r>
              <a:rPr lang="nl-NL" sz="2000" dirty="0" smtClean="0"/>
              <a:t>Beloning : differentiatie / verdieping waarderen</a:t>
            </a:r>
            <a:endParaRPr lang="nl-NL" sz="2000" dirty="0"/>
          </a:p>
          <a:p>
            <a:pPr marL="109728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75789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Loopbaan……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233768"/>
          </a:xfrm>
        </p:spPr>
        <p:txBody>
          <a:bodyPr/>
          <a:lstStyle/>
          <a:p>
            <a:pPr marL="109728" indent="0">
              <a:buNone/>
            </a:pPr>
            <a:r>
              <a:rPr lang="nl-NL" dirty="0" smtClean="0"/>
              <a:t>Situatie : </a:t>
            </a:r>
            <a:r>
              <a:rPr lang="nl-NL" sz="1200" dirty="0" smtClean="0"/>
              <a:t>( gegevens van CBS / TNO )</a:t>
            </a:r>
            <a:endParaRPr lang="nl-NL" dirty="0" smtClean="0"/>
          </a:p>
          <a:p>
            <a:pPr marL="109728" indent="0">
              <a:buNone/>
            </a:pPr>
            <a:r>
              <a:rPr lang="nl-NL" sz="2000" dirty="0" smtClean="0"/>
              <a:t>In 2007 : gem. leeftijd pensioen 62 jaar</a:t>
            </a:r>
          </a:p>
          <a:p>
            <a:pPr marL="109728" indent="0">
              <a:buNone/>
            </a:pPr>
            <a:r>
              <a:rPr lang="nl-NL" sz="2000" dirty="0" smtClean="0"/>
              <a:t>In 2010 : gem. leeftijd pensioen 62,7 jaar</a:t>
            </a:r>
          </a:p>
          <a:p>
            <a:pPr marL="109728" indent="0">
              <a:buNone/>
            </a:pPr>
            <a:r>
              <a:rPr lang="nl-NL" sz="2000" dirty="0" smtClean="0"/>
              <a:t>In 2008 : levensverwachting vrouw 82,3 jaar /man 78,3 jaar</a:t>
            </a:r>
          </a:p>
          <a:p>
            <a:pPr marL="109728" indent="0">
              <a:buNone/>
            </a:pPr>
            <a:r>
              <a:rPr lang="nl-NL" sz="2000" dirty="0" smtClean="0"/>
              <a:t>Beroepsbevolking daalt van 8,3 miljoen naar 7 miljoen in 2040.</a:t>
            </a:r>
          </a:p>
          <a:p>
            <a:pPr marL="109728" indent="0">
              <a:buNone/>
            </a:pPr>
            <a:endParaRPr lang="nl-NL" sz="20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9" y="3408268"/>
            <a:ext cx="4536504" cy="295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81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Loopbaan……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233768"/>
          </a:xfrm>
        </p:spPr>
        <p:txBody>
          <a:bodyPr/>
          <a:lstStyle/>
          <a:p>
            <a:pPr marL="109728" indent="0">
              <a:buNone/>
            </a:pPr>
            <a:r>
              <a:rPr lang="nl-NL" sz="2000" dirty="0" smtClean="0"/>
              <a:t>We vergrijzen heel hard :</a:t>
            </a:r>
          </a:p>
          <a:p>
            <a:pPr marL="109728" indent="0">
              <a:buNone/>
            </a:pPr>
            <a:endParaRPr lang="nl-NL" sz="2000" dirty="0"/>
          </a:p>
          <a:p>
            <a:pPr marL="109728" indent="0">
              <a:buNone/>
            </a:pPr>
            <a:r>
              <a:rPr lang="nl-NL" sz="2000" dirty="0" smtClean="0"/>
              <a:t>( aantal 65+ per 100 mensen van 20-64 )</a:t>
            </a:r>
          </a:p>
          <a:p>
            <a:pPr marL="109728" indent="0">
              <a:buNone/>
            </a:pPr>
            <a:endParaRPr lang="nl-NL" sz="2000" dirty="0" smtClean="0"/>
          </a:p>
          <a:p>
            <a:pPr marL="109728" indent="0">
              <a:buNone/>
            </a:pPr>
            <a:endParaRPr lang="nl-NL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2348880"/>
            <a:ext cx="5972175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063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Loopbaan……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233768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nl-NL" sz="2000" dirty="0" smtClean="0"/>
              <a:t>Probleem bestaat dus uit twee op zichzelf losse vraagstukken:</a:t>
            </a:r>
          </a:p>
          <a:p>
            <a:pPr>
              <a:buFontTx/>
              <a:buChar char="-"/>
            </a:pPr>
            <a:r>
              <a:rPr lang="nl-NL" sz="2000" dirty="0" smtClean="0"/>
              <a:t>Hoe zorgen we ervoor dat er straks voldoende werknemers zijn.</a:t>
            </a:r>
          </a:p>
          <a:p>
            <a:pPr>
              <a:buFontTx/>
              <a:buChar char="-"/>
            </a:pPr>
            <a:r>
              <a:rPr lang="nl-NL" sz="2000" dirty="0" smtClean="0"/>
              <a:t>Hoe kunnen we de grote groep ouderen betalen ( pensioen / zorg )</a:t>
            </a:r>
          </a:p>
          <a:p>
            <a:pPr marL="109728" indent="0">
              <a:buNone/>
            </a:pPr>
            <a:endParaRPr lang="nl-NL" sz="2000" dirty="0" smtClean="0"/>
          </a:p>
          <a:p>
            <a:pPr marL="109728" indent="0">
              <a:buNone/>
            </a:pPr>
            <a:r>
              <a:rPr lang="nl-NL" sz="2000" dirty="0" smtClean="0"/>
              <a:t>Het antwoord is …….</a:t>
            </a:r>
          </a:p>
          <a:p>
            <a:pPr marL="109728" indent="0">
              <a:buNone/>
            </a:pPr>
            <a:endParaRPr lang="nl-NL" sz="2000" dirty="0"/>
          </a:p>
          <a:p>
            <a:pPr marL="109728" indent="0">
              <a:buNone/>
            </a:pPr>
            <a:r>
              <a:rPr lang="nl-NL" sz="2000" dirty="0" smtClean="0"/>
              <a:t>Meer mensen moeten langer in het arbeidsproces werkzaam zijn.</a:t>
            </a:r>
          </a:p>
          <a:p>
            <a:pPr marL="109728" indent="0">
              <a:buNone/>
            </a:pPr>
            <a:endParaRPr lang="nl-NL" sz="2000" dirty="0"/>
          </a:p>
          <a:p>
            <a:pPr marL="109728" indent="0">
              <a:buNone/>
            </a:pPr>
            <a:r>
              <a:rPr lang="nl-NL" sz="2000" dirty="0" smtClean="0"/>
              <a:t>De arbeidsparticipatie van ouderen neemt toe, maar is nog altijd laag.</a:t>
            </a:r>
          </a:p>
          <a:p>
            <a:pPr marL="109728" indent="0">
              <a:buNone/>
            </a:pPr>
            <a:endParaRPr lang="nl-NL" sz="2000" dirty="0"/>
          </a:p>
          <a:p>
            <a:pPr marL="109728" indent="0">
              <a:buNone/>
            </a:pPr>
            <a:r>
              <a:rPr lang="nl-NL" sz="2000" dirty="0" smtClean="0"/>
              <a:t>MAATREGELEN :</a:t>
            </a:r>
          </a:p>
          <a:p>
            <a:pPr>
              <a:buFontTx/>
              <a:buChar char="-"/>
            </a:pPr>
            <a:r>
              <a:rPr lang="nl-NL" sz="2000" dirty="0" smtClean="0"/>
              <a:t>Sterkere focus op re-integratie  ( eerder signaleren / Wetgeving )</a:t>
            </a:r>
          </a:p>
          <a:p>
            <a:pPr>
              <a:buFontTx/>
              <a:buChar char="-"/>
            </a:pPr>
            <a:r>
              <a:rPr lang="nl-NL" sz="2000" dirty="0" smtClean="0"/>
              <a:t>Aandacht voor de “onderkant” van de markt ( participatie lager opgeleiden )</a:t>
            </a:r>
          </a:p>
          <a:p>
            <a:pPr>
              <a:buFontTx/>
              <a:buChar char="-"/>
            </a:pPr>
            <a:r>
              <a:rPr lang="nl-NL" sz="2000" dirty="0" smtClean="0"/>
              <a:t>Pensioenleeftijd omhoog.</a:t>
            </a:r>
          </a:p>
          <a:p>
            <a:pPr>
              <a:buFontTx/>
              <a:buChar char="-"/>
            </a:pPr>
            <a:endParaRPr lang="nl-NL" sz="2000" dirty="0"/>
          </a:p>
          <a:p>
            <a:pPr>
              <a:buFontTx/>
              <a:buChar char="-"/>
            </a:pPr>
            <a:endParaRPr lang="nl-NL" sz="2000" dirty="0" smtClean="0"/>
          </a:p>
          <a:p>
            <a:pPr marL="109728" indent="0">
              <a:buNone/>
            </a:pPr>
            <a:r>
              <a:rPr lang="nl-NL" sz="2000" dirty="0" smtClean="0"/>
              <a:t>HOE HOUDEN WE DIT VOL????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62222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Loopbaan……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233768"/>
          </a:xfrm>
        </p:spPr>
        <p:txBody>
          <a:bodyPr/>
          <a:lstStyle/>
          <a:p>
            <a:pPr marL="109728" indent="0">
              <a:buNone/>
            </a:pPr>
            <a:r>
              <a:rPr lang="nl-NL" sz="2000" dirty="0" smtClean="0"/>
              <a:t>WANT…..</a:t>
            </a:r>
          </a:p>
          <a:p>
            <a:pPr marL="109728" indent="0">
              <a:buNone/>
            </a:pPr>
            <a:endParaRPr lang="nl-NL" sz="2000" dirty="0"/>
          </a:p>
          <a:p>
            <a:pPr marL="109728" indent="0">
              <a:buNone/>
            </a:pPr>
            <a:r>
              <a:rPr lang="nl-NL" sz="2000" dirty="0" smtClean="0"/>
              <a:t>Het gaat niet alleen om langer werken, maar ook de omgeving / eisen veranderen :</a:t>
            </a:r>
          </a:p>
          <a:p>
            <a:pPr>
              <a:buFontTx/>
              <a:buChar char="-"/>
            </a:pPr>
            <a:r>
              <a:rPr lang="nl-NL" sz="2000" dirty="0" smtClean="0"/>
              <a:t>Technologische veranderingen gaan snel. </a:t>
            </a:r>
          </a:p>
          <a:p>
            <a:pPr>
              <a:buFontTx/>
              <a:buChar char="-"/>
            </a:pPr>
            <a:r>
              <a:rPr lang="nl-NL" sz="2000" dirty="0" smtClean="0"/>
              <a:t>Kennis is belangrijk, maar is snel verouderd.</a:t>
            </a:r>
          </a:p>
          <a:p>
            <a:pPr>
              <a:buFontTx/>
              <a:buChar char="-"/>
            </a:pPr>
            <a:r>
              <a:rPr lang="nl-NL" sz="2000" dirty="0" smtClean="0"/>
              <a:t>Zekerheden van “vroeger’ vallen weg.</a:t>
            </a:r>
          </a:p>
          <a:p>
            <a:pPr>
              <a:buFontTx/>
              <a:buChar char="-"/>
            </a:pPr>
            <a:r>
              <a:rPr lang="nl-NL" sz="2000" dirty="0" smtClean="0"/>
              <a:t>De generatiekloof valt meer op.</a:t>
            </a:r>
          </a:p>
          <a:p>
            <a:pPr>
              <a:buFontTx/>
              <a:buChar char="-"/>
            </a:pPr>
            <a:r>
              <a:rPr lang="nl-NL" sz="2000" dirty="0" smtClean="0"/>
              <a:t>We willen niet alleen werken ( arbeidsethos ).</a:t>
            </a:r>
          </a:p>
          <a:p>
            <a:pPr>
              <a:buFontTx/>
              <a:buChar char="-"/>
            </a:pPr>
            <a:r>
              <a:rPr lang="nl-NL" sz="2000" dirty="0" smtClean="0"/>
              <a:t>De generatie Z is </a:t>
            </a:r>
            <a:r>
              <a:rPr lang="nl-NL" sz="2000" dirty="0" err="1" smtClean="0"/>
              <a:t>ict</a:t>
            </a:r>
            <a:r>
              <a:rPr lang="nl-NL" sz="2000" dirty="0" smtClean="0"/>
              <a:t> gebruiker / shopt / ziet kansen / ….</a:t>
            </a:r>
          </a:p>
          <a:p>
            <a:pPr>
              <a:buFontTx/>
              <a:buChar char="-"/>
            </a:pPr>
            <a:r>
              <a:rPr lang="nl-NL" sz="2000" dirty="0" smtClean="0"/>
              <a:t>……………………………………..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64633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Loopbaan……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233768"/>
          </a:xfrm>
        </p:spPr>
        <p:txBody>
          <a:bodyPr/>
          <a:lstStyle/>
          <a:p>
            <a:pPr marL="109728" indent="0">
              <a:buNone/>
            </a:pPr>
            <a:r>
              <a:rPr lang="nl-NL" sz="2000" dirty="0" smtClean="0"/>
              <a:t>Wat achtergronden ……</a:t>
            </a:r>
          </a:p>
          <a:p>
            <a:pPr marL="109728" indent="0">
              <a:buNone/>
            </a:pPr>
            <a:endParaRPr lang="nl-NL" sz="2000" dirty="0"/>
          </a:p>
          <a:p>
            <a:pPr marL="109728" indent="0">
              <a:buNone/>
            </a:pPr>
            <a:r>
              <a:rPr lang="nl-NL" sz="2000" dirty="0" smtClean="0"/>
              <a:t>De loopbaan van een mens :</a:t>
            </a:r>
          </a:p>
          <a:p>
            <a:pPr marL="109728" indent="0">
              <a:buNone/>
            </a:pPr>
            <a:endParaRPr lang="nl-NL" sz="2000" dirty="0"/>
          </a:p>
          <a:p>
            <a:pPr marL="109728" indent="0">
              <a:buNone/>
            </a:pPr>
            <a:r>
              <a:rPr lang="nl-NL" sz="2000" u="sng" dirty="0" smtClean="0"/>
              <a:t>Periode 1 </a:t>
            </a:r>
          </a:p>
          <a:p>
            <a:pPr>
              <a:buFontTx/>
              <a:buChar char="-"/>
            </a:pPr>
            <a:r>
              <a:rPr lang="nl-NL" sz="2000" dirty="0" smtClean="0"/>
              <a:t>Net van school, heeft allerlei ideeën, is creatief.</a:t>
            </a:r>
          </a:p>
          <a:p>
            <a:pPr>
              <a:buFontTx/>
              <a:buChar char="-"/>
            </a:pPr>
            <a:r>
              <a:rPr lang="nl-NL" sz="2000" dirty="0" smtClean="0"/>
              <a:t>Werk vooral gericht op inwerken ( routines ).</a:t>
            </a:r>
          </a:p>
          <a:p>
            <a:pPr>
              <a:buFontTx/>
              <a:buChar char="-"/>
            </a:pPr>
            <a:r>
              <a:rPr lang="nl-NL" sz="2000" dirty="0" smtClean="0"/>
              <a:t>Begrijpt waarom zaken gaan zoals ze gaan bij dit bedrijf.</a:t>
            </a:r>
          </a:p>
          <a:p>
            <a:pPr>
              <a:buFontTx/>
              <a:buChar char="-"/>
            </a:pPr>
            <a:r>
              <a:rPr lang="nl-NL" sz="2000" dirty="0" smtClean="0"/>
              <a:t>Luistert naar gezag ( let op is niet macht! )</a:t>
            </a:r>
          </a:p>
          <a:p>
            <a:pPr>
              <a:buFontTx/>
              <a:buChar char="-"/>
            </a:pPr>
            <a:r>
              <a:rPr lang="nl-NL" sz="2000" dirty="0" smtClean="0"/>
              <a:t>Is kritisch volger.</a:t>
            </a:r>
          </a:p>
          <a:p>
            <a:pPr>
              <a:buFontTx/>
              <a:buChar char="-"/>
            </a:pPr>
            <a:endParaRPr lang="nl-NL" sz="2000" dirty="0"/>
          </a:p>
          <a:p>
            <a:pPr marL="109728" indent="0">
              <a:buNone/>
            </a:pPr>
            <a:r>
              <a:rPr lang="nl-NL" sz="2000" u="sng" dirty="0" smtClean="0"/>
              <a:t>Risico </a:t>
            </a:r>
            <a:r>
              <a:rPr lang="nl-NL" sz="2000" dirty="0" smtClean="0"/>
              <a:t>:</a:t>
            </a:r>
          </a:p>
          <a:p>
            <a:pPr>
              <a:buFontTx/>
              <a:buChar char="-"/>
            </a:pPr>
            <a:r>
              <a:rPr lang="nl-NL" sz="2000" dirty="0" smtClean="0"/>
              <a:t>Desillusie</a:t>
            </a:r>
          </a:p>
          <a:p>
            <a:pPr>
              <a:buFontTx/>
              <a:buChar char="-"/>
            </a:pPr>
            <a:r>
              <a:rPr lang="nl-NL" sz="2000" dirty="0" smtClean="0"/>
              <a:t>Heel veel uren maken, omdat “ze” het nieuwe (</a:t>
            </a:r>
            <a:r>
              <a:rPr lang="nl-NL" sz="2000" dirty="0" err="1" smtClean="0"/>
              <a:t>ict</a:t>
            </a:r>
            <a:r>
              <a:rPr lang="nl-NL" sz="2000" dirty="0" smtClean="0"/>
              <a:t>) begrijpen</a:t>
            </a:r>
          </a:p>
          <a:p>
            <a:pPr>
              <a:buFontTx/>
              <a:buChar char="-"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79467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Loopbaan……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233768"/>
          </a:xfrm>
        </p:spPr>
        <p:txBody>
          <a:bodyPr/>
          <a:lstStyle/>
          <a:p>
            <a:pPr marL="109728" indent="0">
              <a:buNone/>
            </a:pPr>
            <a:r>
              <a:rPr lang="nl-NL" sz="2000" dirty="0" smtClean="0"/>
              <a:t>Wat achtergronden ……</a:t>
            </a:r>
          </a:p>
          <a:p>
            <a:pPr marL="109728" indent="0">
              <a:buNone/>
            </a:pPr>
            <a:endParaRPr lang="nl-NL" sz="2000" dirty="0"/>
          </a:p>
          <a:p>
            <a:pPr marL="109728" indent="0">
              <a:buNone/>
            </a:pPr>
            <a:r>
              <a:rPr lang="nl-NL" sz="2000" dirty="0" smtClean="0"/>
              <a:t>De loopbaan van een mens :</a:t>
            </a:r>
          </a:p>
          <a:p>
            <a:pPr marL="109728" indent="0">
              <a:buNone/>
            </a:pPr>
            <a:endParaRPr lang="nl-NL" sz="2000" dirty="0"/>
          </a:p>
          <a:p>
            <a:pPr marL="109728" indent="0">
              <a:buNone/>
            </a:pPr>
            <a:r>
              <a:rPr lang="nl-NL" sz="2000" u="sng" dirty="0" smtClean="0"/>
              <a:t>Periode 2 </a:t>
            </a:r>
          </a:p>
          <a:p>
            <a:pPr>
              <a:buFontTx/>
              <a:buChar char="-"/>
            </a:pPr>
            <a:r>
              <a:rPr lang="nl-NL" sz="2000" dirty="0" smtClean="0"/>
              <a:t>Gaat de diepte in met het werk ( specialistischer )</a:t>
            </a:r>
          </a:p>
          <a:p>
            <a:pPr>
              <a:buFontTx/>
              <a:buChar char="-"/>
            </a:pPr>
            <a:r>
              <a:rPr lang="nl-NL" sz="2000" dirty="0" smtClean="0"/>
              <a:t>Aansturing minder nodig / wenselijk</a:t>
            </a:r>
          </a:p>
          <a:p>
            <a:pPr>
              <a:buFontTx/>
              <a:buChar char="-"/>
            </a:pPr>
            <a:r>
              <a:rPr lang="nl-NL" sz="2000" dirty="0" smtClean="0"/>
              <a:t>Bouwt een reputatie op</a:t>
            </a:r>
          </a:p>
          <a:p>
            <a:pPr>
              <a:buFontTx/>
              <a:buChar char="-"/>
            </a:pPr>
            <a:r>
              <a:rPr lang="nl-NL" sz="2000" dirty="0" smtClean="0"/>
              <a:t>Intern sterk netwerk</a:t>
            </a:r>
          </a:p>
          <a:p>
            <a:pPr>
              <a:buFontTx/>
              <a:buChar char="-"/>
            </a:pPr>
            <a:endParaRPr lang="nl-NL" sz="2000" dirty="0"/>
          </a:p>
          <a:p>
            <a:pPr marL="109728" indent="0">
              <a:buNone/>
            </a:pPr>
            <a:r>
              <a:rPr lang="nl-NL" sz="2000" u="sng" dirty="0" smtClean="0"/>
              <a:t>Risico </a:t>
            </a:r>
            <a:r>
              <a:rPr lang="nl-NL" sz="2000" dirty="0" smtClean="0"/>
              <a:t>:</a:t>
            </a:r>
          </a:p>
          <a:p>
            <a:pPr>
              <a:buFontTx/>
              <a:buChar char="-"/>
            </a:pPr>
            <a:r>
              <a:rPr lang="nl-NL" sz="2000" dirty="0" smtClean="0"/>
              <a:t>Moeite met loslaten</a:t>
            </a:r>
          </a:p>
          <a:p>
            <a:pPr>
              <a:buFontTx/>
              <a:buChar char="-"/>
            </a:pPr>
            <a:r>
              <a:rPr lang="nl-NL" sz="2000" dirty="0" smtClean="0"/>
              <a:t>Vakspecialist, valt terug op aangeleerde routines</a:t>
            </a:r>
          </a:p>
          <a:p>
            <a:pPr>
              <a:buFontTx/>
              <a:buChar char="-"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02996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Loopbaan……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233768"/>
          </a:xfrm>
        </p:spPr>
        <p:txBody>
          <a:bodyPr/>
          <a:lstStyle/>
          <a:p>
            <a:pPr marL="109728" indent="0">
              <a:buNone/>
            </a:pPr>
            <a:r>
              <a:rPr lang="nl-NL" sz="2000" dirty="0" smtClean="0"/>
              <a:t>Wat achtergronden ……</a:t>
            </a:r>
          </a:p>
          <a:p>
            <a:pPr marL="109728" indent="0">
              <a:buNone/>
            </a:pPr>
            <a:endParaRPr lang="nl-NL" sz="2000" dirty="0"/>
          </a:p>
          <a:p>
            <a:pPr marL="109728" indent="0">
              <a:buNone/>
            </a:pPr>
            <a:r>
              <a:rPr lang="nl-NL" sz="2000" dirty="0" smtClean="0"/>
              <a:t>De loopbaan van een mens :</a:t>
            </a:r>
          </a:p>
          <a:p>
            <a:pPr marL="109728" indent="0">
              <a:buNone/>
            </a:pPr>
            <a:endParaRPr lang="nl-NL" sz="2000" dirty="0"/>
          </a:p>
          <a:p>
            <a:pPr marL="109728" indent="0">
              <a:buNone/>
            </a:pPr>
            <a:r>
              <a:rPr lang="nl-NL" sz="2000" u="sng" dirty="0" smtClean="0"/>
              <a:t>Periode 3 </a:t>
            </a:r>
          </a:p>
          <a:p>
            <a:pPr>
              <a:buFontTx/>
              <a:buChar char="-"/>
            </a:pPr>
            <a:r>
              <a:rPr lang="nl-NL" sz="2000" dirty="0" smtClean="0"/>
              <a:t>Krijgt zicht op gehele organisatie</a:t>
            </a:r>
          </a:p>
          <a:p>
            <a:pPr>
              <a:buFontTx/>
              <a:buChar char="-"/>
            </a:pPr>
            <a:r>
              <a:rPr lang="nl-NL" sz="2000" dirty="0" smtClean="0"/>
              <a:t>Gaat anderen aansturen</a:t>
            </a:r>
          </a:p>
          <a:p>
            <a:pPr>
              <a:buFontTx/>
              <a:buChar char="-"/>
            </a:pPr>
            <a:r>
              <a:rPr lang="nl-NL" sz="2000" dirty="0" smtClean="0"/>
              <a:t>Neemt de rol van mentor</a:t>
            </a:r>
          </a:p>
          <a:p>
            <a:pPr>
              <a:buFontTx/>
              <a:buChar char="-"/>
            </a:pPr>
            <a:r>
              <a:rPr lang="nl-NL" sz="2000" dirty="0" smtClean="0"/>
              <a:t>Externe gerichtheid</a:t>
            </a:r>
          </a:p>
          <a:p>
            <a:pPr>
              <a:buFontTx/>
              <a:buChar char="-"/>
            </a:pPr>
            <a:r>
              <a:rPr lang="nl-NL" sz="2000" dirty="0" smtClean="0"/>
              <a:t>Leert zichzelf kennen</a:t>
            </a:r>
          </a:p>
          <a:p>
            <a:pPr>
              <a:buFontTx/>
              <a:buChar char="-"/>
            </a:pPr>
            <a:endParaRPr lang="nl-NL" sz="2000" dirty="0"/>
          </a:p>
          <a:p>
            <a:pPr marL="109728" indent="0">
              <a:buNone/>
            </a:pPr>
            <a:r>
              <a:rPr lang="nl-NL" sz="2000" u="sng" dirty="0" smtClean="0"/>
              <a:t>Risico </a:t>
            </a:r>
            <a:r>
              <a:rPr lang="nl-NL" sz="2000" dirty="0" smtClean="0"/>
              <a:t>:</a:t>
            </a:r>
          </a:p>
          <a:p>
            <a:pPr>
              <a:buFontTx/>
              <a:buChar char="-"/>
            </a:pPr>
            <a:r>
              <a:rPr lang="nl-NL" sz="2000" dirty="0" smtClean="0"/>
              <a:t>Stuurt op inhoud</a:t>
            </a:r>
          </a:p>
          <a:p>
            <a:pPr>
              <a:buFontTx/>
              <a:buChar char="-"/>
            </a:pPr>
            <a:r>
              <a:rPr lang="nl-NL" sz="2000" dirty="0" smtClean="0"/>
              <a:t>Geen coach</a:t>
            </a:r>
          </a:p>
          <a:p>
            <a:pPr>
              <a:buFontTx/>
              <a:buChar char="-"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81401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Loopbaan……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233768"/>
          </a:xfrm>
        </p:spPr>
        <p:txBody>
          <a:bodyPr/>
          <a:lstStyle/>
          <a:p>
            <a:pPr marL="109728" indent="0">
              <a:buNone/>
            </a:pPr>
            <a:r>
              <a:rPr lang="nl-NL" sz="2000" dirty="0" smtClean="0"/>
              <a:t>Wat achtergronden ……</a:t>
            </a:r>
          </a:p>
          <a:p>
            <a:pPr marL="109728" indent="0">
              <a:buNone/>
            </a:pPr>
            <a:endParaRPr lang="nl-NL" sz="2000" dirty="0"/>
          </a:p>
          <a:p>
            <a:pPr marL="109728" indent="0">
              <a:buNone/>
            </a:pPr>
            <a:r>
              <a:rPr lang="nl-NL" sz="2000" dirty="0" smtClean="0"/>
              <a:t>De loopbaan van een mens :</a:t>
            </a:r>
          </a:p>
          <a:p>
            <a:pPr marL="109728" indent="0">
              <a:buNone/>
            </a:pPr>
            <a:endParaRPr lang="nl-NL" sz="2000" dirty="0"/>
          </a:p>
          <a:p>
            <a:pPr marL="109728" indent="0">
              <a:buNone/>
            </a:pPr>
            <a:r>
              <a:rPr lang="nl-NL" sz="2000" u="sng" dirty="0" smtClean="0"/>
              <a:t>Periode 4 </a:t>
            </a:r>
          </a:p>
          <a:p>
            <a:pPr>
              <a:buFontTx/>
              <a:buChar char="-"/>
            </a:pPr>
            <a:r>
              <a:rPr lang="nl-NL" sz="2000" dirty="0" smtClean="0"/>
              <a:t>Stuurt de organisatie</a:t>
            </a:r>
          </a:p>
          <a:p>
            <a:pPr>
              <a:buFontTx/>
              <a:buChar char="-"/>
            </a:pPr>
            <a:r>
              <a:rPr lang="nl-NL" sz="2000" dirty="0" smtClean="0"/>
              <a:t>Visie gericht</a:t>
            </a:r>
          </a:p>
          <a:p>
            <a:pPr>
              <a:buFontTx/>
              <a:buChar char="-"/>
            </a:pPr>
            <a:r>
              <a:rPr lang="nl-NL" sz="2000" dirty="0" smtClean="0"/>
              <a:t>Heeft de middelen ( en daarmee de sturing in handen )</a:t>
            </a:r>
          </a:p>
          <a:p>
            <a:pPr>
              <a:buFontTx/>
              <a:buChar char="-"/>
            </a:pPr>
            <a:r>
              <a:rPr lang="nl-NL" sz="2000" dirty="0" smtClean="0"/>
              <a:t>Vertegenwoordiger van de organisatie</a:t>
            </a:r>
          </a:p>
          <a:p>
            <a:pPr>
              <a:buFontTx/>
              <a:buChar char="-"/>
            </a:pPr>
            <a:endParaRPr lang="nl-NL" sz="2000" dirty="0"/>
          </a:p>
          <a:p>
            <a:pPr marL="109728" indent="0">
              <a:buNone/>
            </a:pPr>
            <a:r>
              <a:rPr lang="nl-NL" sz="2000" u="sng" dirty="0" smtClean="0"/>
              <a:t>Risico </a:t>
            </a:r>
            <a:r>
              <a:rPr lang="nl-NL" sz="2000" dirty="0" smtClean="0"/>
              <a:t>:</a:t>
            </a:r>
          </a:p>
          <a:p>
            <a:pPr>
              <a:buFontTx/>
              <a:buChar char="-"/>
            </a:pPr>
            <a:r>
              <a:rPr lang="nl-NL" sz="2000" dirty="0" smtClean="0"/>
              <a:t>Externe gerichtheid, geen zicht op interen ontwikkelingen</a:t>
            </a:r>
          </a:p>
          <a:p>
            <a:pPr>
              <a:buFontTx/>
              <a:buChar char="-"/>
            </a:pPr>
            <a:r>
              <a:rPr lang="nl-NL" sz="2000" dirty="0" smtClean="0"/>
              <a:t>Wil zijn gedrag terug zien bij andere leidinggevende</a:t>
            </a:r>
          </a:p>
          <a:p>
            <a:pPr>
              <a:buFontTx/>
              <a:buChar char="-"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68555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164</TotalTime>
  <Words>940</Words>
  <Application>Microsoft Office PowerPoint</Application>
  <PresentationFormat>Diavoorstelling (4:3)</PresentationFormat>
  <Paragraphs>151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Urban</vt:lpstr>
      <vt:lpstr>LOOPBAAN, VITALITEIT, DUURZAAM INZETBAAR</vt:lpstr>
      <vt:lpstr>Loopbaan……</vt:lpstr>
      <vt:lpstr>Loopbaan……</vt:lpstr>
      <vt:lpstr>Loopbaan……</vt:lpstr>
      <vt:lpstr>Loopbaan……</vt:lpstr>
      <vt:lpstr>Loopbaan……</vt:lpstr>
      <vt:lpstr>Loopbaan……</vt:lpstr>
      <vt:lpstr>Loopbaan……</vt:lpstr>
      <vt:lpstr>Loopbaan……</vt:lpstr>
      <vt:lpstr>Loopbaan……</vt:lpstr>
      <vt:lpstr>Loopbaan……</vt:lpstr>
      <vt:lpstr>Loopbaan……</vt:lpstr>
      <vt:lpstr>Loopbaan……</vt:lpstr>
      <vt:lpstr>Loopbaan……</vt:lpstr>
      <vt:lpstr>Loopbaan……</vt:lpstr>
    </vt:vector>
  </TitlesOfParts>
  <Company>Da Vinci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LOOPBAAN, VITALITEIT, DUURZAAM INZETBAAR</dc:title>
  <dc:creator>Johan van d Steen</dc:creator>
  <cp:lastModifiedBy>Johan van der Steen</cp:lastModifiedBy>
  <cp:revision>12</cp:revision>
  <dcterms:created xsi:type="dcterms:W3CDTF">2012-01-25T08:16:55Z</dcterms:created>
  <dcterms:modified xsi:type="dcterms:W3CDTF">2014-08-25T12:08:27Z</dcterms:modified>
</cp:coreProperties>
</file>